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19"/>
  </p:notesMasterIdLst>
  <p:sldIdLst>
    <p:sldId id="256" r:id="rId2"/>
    <p:sldId id="272" r:id="rId3"/>
    <p:sldId id="259" r:id="rId4"/>
    <p:sldId id="260" r:id="rId5"/>
    <p:sldId id="261" r:id="rId6"/>
    <p:sldId id="262" r:id="rId7"/>
    <p:sldId id="267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63" r:id="rId16"/>
    <p:sldId id="264" r:id="rId17"/>
    <p:sldId id="265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641" autoAdjust="0"/>
  </p:normalViewPr>
  <p:slideViewPr>
    <p:cSldViewPr>
      <p:cViewPr>
        <p:scale>
          <a:sx n="53" d="100"/>
          <a:sy n="53" d="100"/>
        </p:scale>
        <p:origin x="-184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38018-C386-4DD6-A8BB-D12BB6C066A7}" type="datetimeFigureOut">
              <a:rPr lang="ru-RU" smtClean="0"/>
              <a:pPr/>
              <a:t>19.06.2018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F0BA-F356-4DC6-8F14-0261458B9AF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736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CD5A-D256-4229-AF0C-793FC51E6BFD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36A9-7F9D-427F-B52B-39F32A271FD1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F7AF-6DC2-4EBC-BD40-312A784472BA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B168-CC21-46F1-A805-524AF8F330EC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ECE9-DCCF-4670-A869-8BC420BA8539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68DB-FD45-493D-9A9C-495AE854164A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466-614D-4019-A61E-5B237D6E354D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1041-6821-4F77-B3FA-086319AB2F33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F749-614F-46AD-AE80-2EE380A601AF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CB81-42CE-40C0-9683-8DC38C9C7013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9D4A-9ACD-4951-92B3-9C55D72B78ED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AC157-FF52-4418-AC2A-5366E08B7EF2}" type="datetime1">
              <a:rPr lang="ru-RU" smtClean="0"/>
              <a:pPr/>
              <a:t>19.06.2018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94C9-1B84-413C-858B-B888D03E465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848" y="764704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dirty="0" smtClean="0">
                <a:latin typeface="Times New Roman" pitchFamily="18" charset="0"/>
                <a:cs typeface="Times New Roman" pitchFamily="18" charset="0"/>
              </a:rPr>
              <a:t>Тема:</a:t>
            </a:r>
            <a:endParaRPr lang="ru-RU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28800"/>
            <a:ext cx="79208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latin typeface="Times New Roman" pitchFamily="18" charset="0"/>
                <a:cs typeface="Times New Roman" pitchFamily="18" charset="0"/>
              </a:rPr>
              <a:t>Математична модель поширення аерозольних забруднення в атмосфері</a:t>
            </a:r>
            <a:endParaRPr lang="ru-RU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7784" y="45091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Виконала: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Лахман Т. М</a:t>
            </a:r>
            <a:r>
              <a:rPr lang="uk-UA" dirty="0" smtClean="0"/>
              <a:t>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5301208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Науковий керівник: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Василик В. Б</a:t>
            </a:r>
            <a:r>
              <a:rPr lang="uk-UA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691905" y="476671"/>
            <a:ext cx="1331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Розгін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996387"/>
              </p:ext>
            </p:extLst>
          </p:nvPr>
        </p:nvGraphicFramePr>
        <p:xfrm>
          <a:off x="2253025" y="2060848"/>
          <a:ext cx="4709954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7" name="Equation" r:id="rId3" imgW="2946400" imgH="1308100" progId="Equation.DSMT4">
                  <p:embed/>
                </p:oleObj>
              </mc:Choice>
              <mc:Fallback>
                <p:oleObj name="Equation" r:id="rId3" imgW="2946400" imgH="13081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3025" y="2060848"/>
                        <a:ext cx="4709954" cy="20882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255218" y="1104866"/>
            <a:ext cx="8421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/>
              <a:t>Даний етап характеризується довжиною розбігу, швидкістю відриву та часом розбігу.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5218" y="4221088"/>
            <a:ext cx="8205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/>
              <a:t>Літак рухається прямолінійно </a:t>
            </a:r>
            <a:r>
              <a:rPr lang="uk-UA" sz="2400" dirty="0" err="1"/>
              <a:t>рівноприскорено</a:t>
            </a:r>
            <a:r>
              <a:rPr lang="uk-UA" sz="2400" dirty="0"/>
              <a:t>, </a:t>
            </a:r>
            <a:endParaRPr lang="en-US" sz="2400" dirty="0" smtClean="0"/>
          </a:p>
          <a:p>
            <a:r>
              <a:rPr lang="uk-UA" sz="2400" dirty="0" smtClean="0"/>
              <a:t>прискорення </a:t>
            </a:r>
            <a:r>
              <a:rPr lang="uk-UA" sz="2400" dirty="0"/>
              <a:t>= а. Літак починає рухатися з точки (0,0).</a:t>
            </a:r>
            <a:endParaRPr lang="ru-RU" sz="24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956146"/>
              </p:ext>
            </p:extLst>
          </p:nvPr>
        </p:nvGraphicFramePr>
        <p:xfrm>
          <a:off x="2195736" y="5373216"/>
          <a:ext cx="4806677" cy="758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8" name="Equation" r:id="rId5" imgW="3441700" imgH="546100" progId="Equation.DSMT4">
                  <p:embed/>
                </p:oleObj>
              </mc:Choice>
              <mc:Fallback>
                <p:oleObj name="Equation" r:id="rId5" imgW="3441700" imgH="5461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5373216"/>
                        <a:ext cx="4806677" cy="7589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63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184283"/>
            <a:ext cx="1331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Розгін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9571" name="Picture 3" descr="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19" y="743724"/>
            <a:ext cx="7537107" cy="309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4" descr="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717031"/>
            <a:ext cx="7098830" cy="313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3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195736" y="332656"/>
            <a:ext cx="4827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Стан після зльоту літака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715775"/>
              </p:ext>
            </p:extLst>
          </p:nvPr>
        </p:nvGraphicFramePr>
        <p:xfrm>
          <a:off x="2502025" y="1556792"/>
          <a:ext cx="4683148" cy="216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3" name="Equation" r:id="rId3" imgW="2832100" imgH="1308100" progId="Equation.DSMT4">
                  <p:embed/>
                </p:oleObj>
              </mc:Choice>
              <mc:Fallback>
                <p:oleObj name="Equation" r:id="rId3" imgW="2832100" imgH="13081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2025" y="1556792"/>
                        <a:ext cx="4683148" cy="2160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48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195736" y="332656"/>
            <a:ext cx="4827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Стан після зльоту літака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1618" name="Picture 2" descr="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21" y="917430"/>
            <a:ext cx="7826305" cy="287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 descr="3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3573016"/>
            <a:ext cx="7525562" cy="328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7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4" name="Новый проект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476672"/>
            <a:ext cx="2626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000" b="1" dirty="0" smtClean="0">
                <a:latin typeface="Times New Roman" pitchFamily="18" charset="0"/>
                <a:cs typeface="Times New Roman" pitchFamily="18" charset="0"/>
              </a:rPr>
              <a:t>Висновки:</a:t>
            </a:r>
            <a:endParaRPr lang="ru-RU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2089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В даній роботі розглянуто розповсюдження забруднення в атмосфері, яке виникає від рухомих рівноприскорених джерел забруднення. 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Застосовано експоненціально збіжні формули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для наближеного знаходження 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розв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язків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математичної моделі поширення забруднення </a:t>
            </a:r>
            <a:r>
              <a:rPr lang="uk-UA" sz="2800" dirty="0" smtClean="0"/>
              <a:t>в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атмосфері, а саме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Sinc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-квадратурні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апроксимації невласних інтегралів другого роду. 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Розроблено програмне забезпечення для відображення розповсюдження забруднюючої речовини у просторі в різні моменти часу під час зльоту 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дводвигунового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літака.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82133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Font typeface="+mj-lt"/>
              <a:buAutoNum type="arabicPeriod" startAt="5"/>
            </a:pPr>
            <a:r>
              <a:rPr lang="uk-UA" sz="2800" dirty="0" smtClean="0"/>
              <a:t>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Знайдено розподіл забруднення в атмосфері у різні моменти часу та результати представлені у вигляді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поверхонь. </a:t>
            </a:r>
          </a:p>
          <a:p>
            <a:pPr marL="514350" lvl="0" indent="-514350">
              <a:buFont typeface="+mj-lt"/>
              <a:buAutoNum type="arabicPeriod" startAt="5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Виконано тестування роботи програмного продукту з різними вхідними параметрами, та на різних етапах.</a:t>
            </a:r>
          </a:p>
          <a:p>
            <a:pPr marL="514350" lvl="0" indent="-514350">
              <a:buFont typeface="+mj-lt"/>
              <a:buAutoNum type="arabicPeriod" startAt="5"/>
            </a:pPr>
            <a:endParaRPr lang="uk-UA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03648" y="2564904"/>
            <a:ext cx="66967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Дякую</a:t>
            </a:r>
            <a:r>
              <a:rPr lang="ru-R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за </a:t>
            </a:r>
            <a:r>
              <a:rPr lang="ru-RU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увагу</a:t>
            </a:r>
            <a:endParaRPr lang="ru-RU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17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536" y="836712"/>
            <a:ext cx="83529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AutoNum type="arabicPeriod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Використовуючи рівняння переносу-дифузії, побудувати математичну модель розповсюдження забруднюючих речовин в атмосфері, у якій будуть враховуватися такі фактори, як сила та швидкість вітру, переміщення джерела забруднення, потужність викиду, що впливають на характер просторово-часового викидів.</a:t>
            </a:r>
          </a:p>
          <a:p>
            <a:pPr marL="342900" indent="-342900">
              <a:buAutoNum type="arabicPeriod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Побудувати наближений чисельний метод 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знаходження 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розв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язку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,  використовуючи експоненціально збіжні квадратурні формули.</a:t>
            </a:r>
          </a:p>
          <a:p>
            <a:pPr marL="342900" indent="-342900">
              <a:buAutoNum type="arabicPeriod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Провести обчислення при різних вхідних параметрах і проаналізувати отримані результати.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23728" y="260648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3600" b="1" dirty="0" smtClean="0">
                <a:latin typeface="Times New Roman" pitchFamily="18" charset="0"/>
                <a:cs typeface="Times New Roman" pitchFamily="18" charset="0"/>
              </a:rPr>
              <a:t>Постановка задачі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32656"/>
            <a:ext cx="763284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Мета: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розробити математичну модель, побудувати наближений метод знаходження розв’язку, створити програмне забезпечення з можливістю здійснення візуального та аналітичного контролю стану атмосфери внаслідок викиду забруднюючого аерозолю від рухомих джерел.</a:t>
            </a:r>
          </a:p>
          <a:p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Об'єкт дослідження: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нестаціонарна математична модель  поширення забруднення, що описується рівнянням переносу-дифузії.</a:t>
            </a:r>
          </a:p>
          <a:p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Предмет дослідження: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процес переносу-дифузії забруднення, що з’являється внаслідок викиду забруднюючого аерозолю від рухомих рівноприскорених джерел, а саме літаків.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0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dirty="0" smtClean="0">
                <a:latin typeface="Times New Roman" pitchFamily="18" charset="0"/>
                <a:cs typeface="Times New Roman" pitchFamily="18" charset="0"/>
              </a:rPr>
              <a:t>Актуальність роботи</a:t>
            </a:r>
            <a:endParaRPr lang="ru-RU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836712"/>
            <a:ext cx="842493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	Внаслідок технічного прогресу збільшується кількість викидів забруднення в атмосферу, що негативно впливає на екологічну рівновагу нашої планети. </a:t>
            </a:r>
          </a:p>
          <a:p>
            <a:pPr algn="just"/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Друге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місце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рухомих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джерел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 за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кількістю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викидів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забруднюючих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речовин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після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автотранспорту,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посідає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авіація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тому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важливим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збереження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навколишнього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середовища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є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аналіз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прийняття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заходів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зменшення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викидів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районі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злітно-посадкової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смуги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	Актуальність роботи зумовлена відсутністю достатньої кількості даних щодо впливу авіаційних транспортних процесів на стан атмосферного повітря.</a:t>
            </a:r>
          </a:p>
          <a:p>
            <a:pPr algn="just"/>
            <a:endParaRPr lang="uk-UA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260648"/>
            <a:ext cx="8352928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b="1" dirty="0" smtClean="0">
                <a:latin typeface="Times New Roman" pitchFamily="18" charset="0"/>
                <a:cs typeface="Times New Roman" pitchFamily="18" charset="0"/>
              </a:rPr>
              <a:t>Новизна</a:t>
            </a:r>
          </a:p>
          <a:p>
            <a:pPr algn="ctr"/>
            <a:endParaRPr lang="uk-UA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Запропоновано математичну модель розповсюдження аерозольного забруднення в атмосфері від рухомих рівноприскорених джерел, а саме 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дводвигунного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літака на етапі зльоту. </a:t>
            </a:r>
          </a:p>
          <a:p>
            <a:pPr lvl="0" algn="just"/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	Розроблено наближений метод знаходження розв’язку для математичної моделі з метою здійснення контролю стану атмосфери, поблизу рухомого джерела, яке здійснює викид забруднюючого аерозолю.</a:t>
            </a:r>
          </a:p>
          <a:p>
            <a:pPr lvl="0" algn="just"/>
            <a:r>
              <a:rPr lang="uk-UA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Також за допомогою розробленого програмного забезпечення можна порахувати час, коли забруднення не буде перевищувати норми.</a:t>
            </a:r>
          </a:p>
          <a:p>
            <a:pPr algn="just"/>
            <a:endParaRPr lang="uk-UA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33265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 smtClean="0">
                <a:latin typeface="Times New Roman" pitchFamily="18" charset="0"/>
                <a:cs typeface="Times New Roman" pitchFamily="18" charset="0"/>
              </a:rPr>
              <a:t>Огляд літератури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56895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Огляд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вітчизняних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зарубіжних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джерел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авторами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яких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є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такі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вчені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як Степаненко, Образцов,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Кулямін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Марчук,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Алоян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Володін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Якобсон, Рудковський, </a:t>
            </a:r>
            <a:r>
              <a:rPr lang="uk-UA" sz="2400" dirty="0" err="1">
                <a:latin typeface="Times New Roman" pitchFamily="18" charset="0"/>
                <a:cs typeface="Times New Roman" pitchFamily="18" charset="0"/>
              </a:rPr>
              <a:t>Сичевська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інші,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дозволяє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відзначити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одну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важливу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особливість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методики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розглядають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джерело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забруднення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-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літак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як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стаціонарний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ж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просто в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цих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моделях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відсутнє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врахування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особливостей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руху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Або ж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в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разі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моделювання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задачі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розрахунку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розповсюдження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забруднюючої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речовини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двигунів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літака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розв'язок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будується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емпіричних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співвідношеннях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дозволяє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зробити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лише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приблизний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розрахунок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	</a:t>
            </a:r>
            <a:endParaRPr lang="uk-UA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	Розробкою методів без насичення точності займаються такі вчені, як </a:t>
            </a:r>
            <a:r>
              <a:rPr lang="uk-UA" sz="2400" dirty="0" err="1" smtClean="0">
                <a:latin typeface="Times New Roman" pitchFamily="18" charset="0"/>
                <a:cs typeface="Times New Roman" pitchFamily="18" charset="0"/>
              </a:rPr>
              <a:t>Стенгер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uk-UA" sz="2400" dirty="0" err="1" smtClean="0">
                <a:latin typeface="Times New Roman" pitchFamily="18" charset="0"/>
                <a:cs typeface="Times New Roman" pitchFamily="18" charset="0"/>
              </a:rPr>
              <a:t>Трефетен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, Шен, Макаров, Гаврилюк, Василик.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124744"/>
            <a:ext cx="79928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Для початку роботи зі створеним програмним забезпеченням задаємо параметри необхідні для кожного етапу, а саме: координати двигунів, кількість точок розбиття, прискорення літака, потужність викиду, коефіцієнт розпаду, та дифузії, силу та напрям вітру, проміжок часу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Побудувати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поверхні розповсюдження забруднення в певні моменти часу.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Визначення концентрації забруднення в кінцевий момент часу, для кожного з етапів.	</a:t>
            </a:r>
          </a:p>
          <a:p>
            <a:endParaRPr lang="uk-UA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uk-U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476672"/>
            <a:ext cx="5436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dirty="0" smtClean="0">
                <a:latin typeface="Times New Roman" pitchFamily="18" charset="0"/>
                <a:cs typeface="Times New Roman" pitchFamily="18" charset="0"/>
              </a:rPr>
              <a:t>Алгоритм виконання програми 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41219" y="476671"/>
            <a:ext cx="4133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Передстартовий етап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114510"/>
              </p:ext>
            </p:extLst>
          </p:nvPr>
        </p:nvGraphicFramePr>
        <p:xfrm>
          <a:off x="2051720" y="2012856"/>
          <a:ext cx="4839253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3" name="Equation" r:id="rId3" imgW="2832100" imgH="1308100" progId="Equation.DSMT4">
                  <p:embed/>
                </p:oleObj>
              </mc:Choice>
              <mc:Fallback>
                <p:oleObj name="Equation" r:id="rId3" imgW="2832100" imgH="13081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012856"/>
                        <a:ext cx="4839253" cy="22322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286913"/>
              </p:ext>
            </p:extLst>
          </p:nvPr>
        </p:nvGraphicFramePr>
        <p:xfrm>
          <a:off x="3089180" y="4930050"/>
          <a:ext cx="3330370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4" name="Equation" r:id="rId5" imgW="1764534" imgH="266584" progId="Equation.DSMT4">
                  <p:embed/>
                </p:oleObj>
              </mc:Choice>
              <mc:Fallback>
                <p:oleObj name="Equation" r:id="rId5" imgW="1764534" imgH="266584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180" y="4930050"/>
                        <a:ext cx="3330370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12558" y="4245104"/>
            <a:ext cx="7413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/>
              <a:t>функція, що описує потужність джерела забруднення: 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55218" y="1340768"/>
            <a:ext cx="77011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</a:t>
            </a:r>
            <a:r>
              <a:rPr lang="uk-UA" sz="2000" dirty="0" err="1"/>
              <a:t>атематична</a:t>
            </a:r>
            <a:r>
              <a:rPr lang="uk-UA" sz="2000" dirty="0"/>
              <a:t> модель</a:t>
            </a:r>
            <a:r>
              <a:rPr lang="ru-RU" sz="2000" dirty="0"/>
              <a:t> </a:t>
            </a:r>
            <a:r>
              <a:rPr lang="ru-RU" sz="2000" dirty="0" smtClean="0"/>
              <a:t>переносу-</a:t>
            </a:r>
            <a:r>
              <a:rPr lang="ru-RU" sz="2000" dirty="0" err="1" smtClean="0"/>
              <a:t>дифузії</a:t>
            </a:r>
            <a:r>
              <a:rPr lang="uk-UA" sz="2000" dirty="0" smtClean="0"/>
              <a:t> </a:t>
            </a:r>
            <a:r>
              <a:rPr lang="uk-UA" sz="2000" dirty="0"/>
              <a:t>описується за допомогою системи</a:t>
            </a:r>
            <a:r>
              <a:rPr lang="ru-RU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4312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94C9-1B84-413C-858B-B888D03E465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41218" y="184283"/>
            <a:ext cx="4133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Передстартовий етап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7522" name="Picture 2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722114"/>
            <a:ext cx="6227514" cy="294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4" descr="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602" y="3900385"/>
            <a:ext cx="699877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16216" y="2060848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Розповсюдження забруднення на початку 1 етапу 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14338" y="4635028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Розповсюдження забруднення в кінці 1 етапу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33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</TotalTime>
  <Words>364</Words>
  <Application>Microsoft Office PowerPoint</Application>
  <PresentationFormat>Экран (4:3)</PresentationFormat>
  <Paragraphs>63</Paragraphs>
  <Slides>17</Slides>
  <Notes>0</Notes>
  <HiddenSlides>0</HiddenSlides>
  <MMClips>1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9" baseType="lpstr">
      <vt:lpstr>Тема Office</vt:lpstr>
      <vt:lpstr>Equation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Богдан</cp:lastModifiedBy>
  <cp:revision>66</cp:revision>
  <dcterms:created xsi:type="dcterms:W3CDTF">2016-06-05T15:18:11Z</dcterms:created>
  <dcterms:modified xsi:type="dcterms:W3CDTF">2018-06-19T10:08:24Z</dcterms:modified>
</cp:coreProperties>
</file>